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59" r:id="rId3"/>
    <p:sldId id="269" r:id="rId4"/>
    <p:sldId id="279" r:id="rId5"/>
    <p:sldId id="280" r:id="rId6"/>
  </p:sldIdLst>
  <p:sldSz cx="9144000" cy="6858000" type="screen4x3"/>
  <p:notesSz cx="9144000" cy="6858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1">
          <p15:clr>
            <a:srgbClr val="A4A3A4"/>
          </p15:clr>
        </p15:guide>
        <p15:guide id="2" pos="2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85141" autoAdjust="0"/>
  </p:normalViewPr>
  <p:slideViewPr>
    <p:cSldViewPr snapToGrid="0" snapToObjects="1">
      <p:cViewPr varScale="1">
        <p:scale>
          <a:sx n="94" d="100"/>
          <a:sy n="94" d="100"/>
        </p:scale>
        <p:origin x="2080" y="184"/>
      </p:cViewPr>
      <p:guideLst>
        <p:guide orient="horz" pos="811"/>
        <p:guide pos="2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cona, Gaetano (STRAFR)" userId="2105f834-d5ef-412a-aa3e-efc690feab71" providerId="ADAL" clId="{8449AE90-04B9-3D4F-9589-943D6F7EDA60}"/>
    <pc:docChg chg="delSld">
      <pc:chgData name="Ancona, Gaetano (STRAFR)" userId="2105f834-d5ef-412a-aa3e-efc690feab71" providerId="ADAL" clId="{8449AE90-04B9-3D4F-9589-943D6F7EDA60}" dt="2025-06-30T11:24:42.487" v="7" actId="2696"/>
      <pc:docMkLst>
        <pc:docMk/>
      </pc:docMkLst>
      <pc:sldChg chg="del">
        <pc:chgData name="Ancona, Gaetano (STRAFR)" userId="2105f834-d5ef-412a-aa3e-efc690feab71" providerId="ADAL" clId="{8449AE90-04B9-3D4F-9589-943D6F7EDA60}" dt="2025-06-30T11:24:42.449" v="1" actId="2696"/>
        <pc:sldMkLst>
          <pc:docMk/>
          <pc:sldMk cId="217371944" sldId="270"/>
        </pc:sldMkLst>
      </pc:sldChg>
      <pc:sldChg chg="del">
        <pc:chgData name="Ancona, Gaetano (STRAFR)" userId="2105f834-d5ef-412a-aa3e-efc690feab71" providerId="ADAL" clId="{8449AE90-04B9-3D4F-9589-943D6F7EDA60}" dt="2025-06-30T11:24:42.457" v="2" actId="2696"/>
        <pc:sldMkLst>
          <pc:docMk/>
          <pc:sldMk cId="469563245" sldId="271"/>
        </pc:sldMkLst>
      </pc:sldChg>
      <pc:sldChg chg="del">
        <pc:chgData name="Ancona, Gaetano (STRAFR)" userId="2105f834-d5ef-412a-aa3e-efc690feab71" providerId="ADAL" clId="{8449AE90-04B9-3D4F-9589-943D6F7EDA60}" dt="2025-06-30T11:24:42.464" v="3" actId="2696"/>
        <pc:sldMkLst>
          <pc:docMk/>
          <pc:sldMk cId="3344011637" sldId="272"/>
        </pc:sldMkLst>
      </pc:sldChg>
      <pc:sldChg chg="del">
        <pc:chgData name="Ancona, Gaetano (STRAFR)" userId="2105f834-d5ef-412a-aa3e-efc690feab71" providerId="ADAL" clId="{8449AE90-04B9-3D4F-9589-943D6F7EDA60}" dt="2025-06-30T11:24:42.469" v="4" actId="2696"/>
        <pc:sldMkLst>
          <pc:docMk/>
          <pc:sldMk cId="11785604" sldId="273"/>
        </pc:sldMkLst>
      </pc:sldChg>
      <pc:sldChg chg="del">
        <pc:chgData name="Ancona, Gaetano (STRAFR)" userId="2105f834-d5ef-412a-aa3e-efc690feab71" providerId="ADAL" clId="{8449AE90-04B9-3D4F-9589-943D6F7EDA60}" dt="2025-06-30T11:24:42.476" v="5" actId="2696"/>
        <pc:sldMkLst>
          <pc:docMk/>
          <pc:sldMk cId="2531682253" sldId="274"/>
        </pc:sldMkLst>
      </pc:sldChg>
      <pc:sldChg chg="del">
        <pc:chgData name="Ancona, Gaetano (STRAFR)" userId="2105f834-d5ef-412a-aa3e-efc690feab71" providerId="ADAL" clId="{8449AE90-04B9-3D4F-9589-943D6F7EDA60}" dt="2025-06-30T11:24:42.481" v="6" actId="2696"/>
        <pc:sldMkLst>
          <pc:docMk/>
          <pc:sldMk cId="2326862947" sldId="275"/>
        </pc:sldMkLst>
      </pc:sldChg>
      <pc:sldChg chg="del">
        <pc:chgData name="Ancona, Gaetano (STRAFR)" userId="2105f834-d5ef-412a-aa3e-efc690feab71" providerId="ADAL" clId="{8449AE90-04B9-3D4F-9589-943D6F7EDA60}" dt="2025-06-30T11:24:42.487" v="7" actId="2696"/>
        <pc:sldMkLst>
          <pc:docMk/>
          <pc:sldMk cId="3534233551" sldId="276"/>
        </pc:sldMkLst>
      </pc:sldChg>
      <pc:sldChg chg="del">
        <pc:chgData name="Ancona, Gaetano (STRAFR)" userId="2105f834-d5ef-412a-aa3e-efc690feab71" providerId="ADAL" clId="{8449AE90-04B9-3D4F-9589-943D6F7EDA60}" dt="2025-06-30T11:24:42.435" v="0" actId="2696"/>
        <pc:sldMkLst>
          <pc:docMk/>
          <pc:sldMk cId="2164909668" sldId="27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0C369-13E3-C04F-AA91-3C19CF4D27E6}" type="datetimeFigureOut">
              <a:rPr lang="nl-NL" smtClean="0"/>
              <a:t>30-06-2025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8B745-3CC2-3B46-A8BC-FE1F07A0832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8237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D42C8-A255-5F4D-A951-1B90F54B60E2}" type="datetimeFigureOut">
              <a:rPr lang="nl-NL" smtClean="0"/>
              <a:t>30-06-2025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75814-5E86-5743-808B-FA33B96378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78841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775814-5E86-5743-808B-FA33B96378E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865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978810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11" name="Afbeelding 10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1"/>
          <a:stretch/>
        </p:blipFill>
        <p:spPr>
          <a:xfrm>
            <a:off x="360001" y="6174000"/>
            <a:ext cx="2106474" cy="5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6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+ illustr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0" y="234261"/>
            <a:ext cx="6975759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11" name="Afbeelding 10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1"/>
          <a:stretch/>
        </p:blipFill>
        <p:spPr>
          <a:xfrm>
            <a:off x="360001" y="6174000"/>
            <a:ext cx="2106474" cy="507083"/>
          </a:xfrm>
          <a:prstGeom prst="rect">
            <a:avLst/>
          </a:prstGeom>
        </p:spPr>
      </p:pic>
      <p:pic>
        <p:nvPicPr>
          <p:cNvPr id="5" name="Afbeelding 4" descr="Future look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640" y="3596031"/>
            <a:ext cx="3532883" cy="32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2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photo Randwijc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0" y="234261"/>
            <a:ext cx="6975759" cy="1691906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079685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4" name="Afbeelding 3" descr="UM40_RGB_B_diap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3"/>
          <a:stretch/>
        </p:blipFill>
        <p:spPr>
          <a:xfrm>
            <a:off x="360000" y="6173999"/>
            <a:ext cx="2099789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photo inner cit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0" y="234261"/>
            <a:ext cx="6958102" cy="1691906"/>
          </a:xfrm>
        </p:spPr>
        <p:txBody>
          <a:bodyPr>
            <a:no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079685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4" name="Afbeelding 3" descr="UM40_RGB_B_diap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3"/>
          <a:stretch/>
        </p:blipFill>
        <p:spPr>
          <a:xfrm>
            <a:off x="360000" y="6173999"/>
            <a:ext cx="2099789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0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954592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3"/>
          <a:stretch/>
        </p:blipFill>
        <p:spPr>
          <a:xfrm>
            <a:off x="360000" y="6173999"/>
            <a:ext cx="2099789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9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75991" y="234261"/>
            <a:ext cx="6986342" cy="2205258"/>
          </a:xfrm>
        </p:spPr>
        <p:txBody>
          <a:bodyPr>
            <a:noAutofit/>
          </a:bodyPr>
          <a:lstStyle>
            <a:lvl1pPr>
              <a:defRPr sz="540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75991" y="2439519"/>
            <a:ext cx="4196618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49"/>
          <a:stretch/>
        </p:blipFill>
        <p:spPr>
          <a:xfrm>
            <a:off x="360000" y="6173999"/>
            <a:ext cx="2079737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68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6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1"/>
          <a:stretch/>
        </p:blipFill>
        <p:spPr>
          <a:xfrm>
            <a:off x="360001" y="6174000"/>
            <a:ext cx="2106474" cy="5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7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dark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9" name="Afbeelding 8" descr="UM40_RGB_B_diap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7"/>
          <a:stretch/>
        </p:blipFill>
        <p:spPr>
          <a:xfrm>
            <a:off x="360000" y="6173999"/>
            <a:ext cx="2086421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9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ligh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8" name="Afbeelding 7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4"/>
          <a:stretch/>
        </p:blipFill>
        <p:spPr>
          <a:xfrm>
            <a:off x="360001" y="6174000"/>
            <a:ext cx="2066368" cy="5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8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0000" y="414259"/>
            <a:ext cx="3934625" cy="1565897"/>
          </a:xfrm>
        </p:spPr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60001" y="1980156"/>
            <a:ext cx="3934624" cy="3810096"/>
          </a:xfrm>
        </p:spPr>
        <p:txBody>
          <a:bodyPr/>
          <a:lstStyle>
            <a:lvl3pPr marL="715962" indent="0">
              <a:buNone/>
              <a:defRPr/>
            </a:lvl3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95043" y="6318628"/>
            <a:ext cx="550734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745252" y="6318628"/>
            <a:ext cx="3449951" cy="365125"/>
          </a:xfrm>
        </p:spPr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195204" y="6318399"/>
            <a:ext cx="569977" cy="365125"/>
          </a:xfrm>
        </p:spPr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4595043" y="0"/>
            <a:ext cx="454895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nl-NL"/>
          </a:p>
        </p:txBody>
      </p:sp>
      <p:pic>
        <p:nvPicPr>
          <p:cNvPr id="9" name="Afbeelding 8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1"/>
          <a:stretch/>
        </p:blipFill>
        <p:spPr>
          <a:xfrm>
            <a:off x="360001" y="6174000"/>
            <a:ext cx="2106474" cy="5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5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nl-NL" dirty="0"/>
          </a:p>
        </p:txBody>
      </p:sp>
      <p:pic>
        <p:nvPicPr>
          <p:cNvPr id="7" name="Afbeelding 6" descr="UM40_RGB_B_diap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02"/>
          <a:stretch/>
        </p:blipFill>
        <p:spPr>
          <a:xfrm>
            <a:off x="360000" y="6173999"/>
            <a:ext cx="2073053" cy="5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55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Naam afdeling of A-merk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7AD4A-C94A-7B42-9E17-606C7F366C4B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jdelijke aanduiding voor tabel 6"/>
          <p:cNvSpPr>
            <a:spLocks noGrp="1"/>
          </p:cNvSpPr>
          <p:nvPr>
            <p:ph type="tbl" sz="quarter" idx="13"/>
          </p:nvPr>
        </p:nvSpPr>
        <p:spPr>
          <a:xfrm>
            <a:off x="360363" y="1296000"/>
            <a:ext cx="8326437" cy="4309230"/>
          </a:xfrm>
        </p:spPr>
        <p:txBody>
          <a:bodyPr/>
          <a:lstStyle/>
          <a:p>
            <a:endParaRPr lang="nl-NL"/>
          </a:p>
        </p:txBody>
      </p:sp>
      <p:pic>
        <p:nvPicPr>
          <p:cNvPr id="8" name="Afbeelding 7" descr="UM40_RGB_B_blauw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41"/>
          <a:stretch/>
        </p:blipFill>
        <p:spPr>
          <a:xfrm>
            <a:off x="360001" y="6174000"/>
            <a:ext cx="2106474" cy="5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37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59999" y="414260"/>
            <a:ext cx="8326799" cy="75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59999" y="1296000"/>
            <a:ext cx="8326799" cy="3627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234467" y="6318628"/>
            <a:ext cx="914465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j-lt"/>
                <a:cs typeface="Verdana"/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217546" y="6318628"/>
            <a:ext cx="3977658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n-lt"/>
                <a:cs typeface="Verdana"/>
              </a:defRPr>
            </a:lvl1pPr>
          </a:lstStyle>
          <a:p>
            <a:r>
              <a:rPr lang="nl-NL"/>
              <a:t>Naam afdeling of A-merk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316141" y="6318399"/>
            <a:ext cx="370657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  <a:latin typeface="+mn-lt"/>
                <a:cs typeface="Verdana"/>
              </a:defRPr>
            </a:lvl1pPr>
          </a:lstStyle>
          <a:p>
            <a:fld id="{09B7AD4A-C94A-7B42-9E17-606C7F366C4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581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67" r:id="rId4"/>
    <p:sldLayoutId id="2147483660" r:id="rId5"/>
    <p:sldLayoutId id="2147483661" r:id="rId6"/>
    <p:sldLayoutId id="2147483650" r:id="rId7"/>
    <p:sldLayoutId id="2147483655" r:id="rId8"/>
    <p:sldLayoutId id="2147483656" r:id="rId9"/>
    <p:sldLayoutId id="2147483663" r:id="rId10"/>
    <p:sldLayoutId id="2147483659" r:id="rId11"/>
    <p:sldLayoutId id="2147483654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ts val="0"/>
        </a:spcBef>
        <a:buFont typeface="Arial"/>
        <a:buChar char="•"/>
        <a:defRPr sz="3600" kern="1200">
          <a:solidFill>
            <a:schemeClr val="tx1"/>
          </a:solidFill>
          <a:latin typeface="+mj-lt"/>
          <a:ea typeface="+mn-ea"/>
          <a:cs typeface="Verdana"/>
        </a:defRPr>
      </a:lvl1pPr>
      <a:lvl2pPr marL="717550" indent="-358775" algn="l" defTabSz="457200" rtl="0" eaLnBrk="1" latinLnBrk="0" hangingPunct="1">
        <a:spcBef>
          <a:spcPts val="0"/>
        </a:spcBef>
        <a:buFont typeface="Lucida Grande"/>
        <a:buChar char="-"/>
        <a:defRPr sz="3200" kern="1200">
          <a:solidFill>
            <a:schemeClr val="tx1"/>
          </a:solidFill>
          <a:latin typeface="+mj-lt"/>
          <a:ea typeface="+mn-ea"/>
          <a:cs typeface="Verdana"/>
        </a:defRPr>
      </a:lvl2pPr>
      <a:lvl3pPr marL="1073150" indent="-357188" algn="l" defTabSz="457200" rtl="0" eaLnBrk="1" latinLnBrk="0" hangingPunct="1">
        <a:spcBef>
          <a:spcPts val="0"/>
        </a:spcBef>
        <a:buFont typeface="Lucida Grande"/>
        <a:buChar char="-"/>
        <a:defRPr sz="2800" kern="1200">
          <a:solidFill>
            <a:schemeClr val="tx1"/>
          </a:solidFill>
          <a:latin typeface="+mj-lt"/>
          <a:ea typeface="+mn-ea"/>
          <a:cs typeface="Verdana"/>
        </a:defRPr>
      </a:lvl3pPr>
      <a:lvl4pPr marL="1430338" indent="-355600" algn="l" defTabSz="457200" rtl="0" eaLnBrk="1" latinLnBrk="0" hangingPunct="1">
        <a:spcBef>
          <a:spcPts val="0"/>
        </a:spcBef>
        <a:buFont typeface="Lucida Grande"/>
        <a:buChar char="-"/>
        <a:defRPr sz="2400" kern="1200">
          <a:solidFill>
            <a:schemeClr val="tx1"/>
          </a:solidFill>
          <a:latin typeface="+mj-lt"/>
          <a:ea typeface="+mn-ea"/>
          <a:cs typeface="Verdana"/>
        </a:defRPr>
      </a:lvl4pPr>
      <a:lvl5pPr marL="1793875" indent="-360363" algn="l" defTabSz="457200" rtl="0" eaLnBrk="1" latinLnBrk="0" hangingPunct="1">
        <a:spcBef>
          <a:spcPts val="0"/>
        </a:spcBef>
        <a:buFont typeface="Lucida Grande"/>
        <a:buChar char="-"/>
        <a:defRPr sz="2400" kern="1200">
          <a:solidFill>
            <a:schemeClr val="tx1"/>
          </a:solidFill>
          <a:latin typeface="+mj-lt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84555" y="352595"/>
            <a:ext cx="7476565" cy="2003329"/>
          </a:xfrm>
        </p:spPr>
        <p:txBody>
          <a:bodyPr/>
          <a:lstStyle/>
          <a:p>
            <a: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  <a:t>Mutual </a:t>
            </a:r>
            <a:r>
              <a:rPr lang="nl-NL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Recognition</a:t>
            </a:r>
            <a: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  <a:t> 2.0 </a:t>
            </a:r>
            <a:b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  <a:t>Royal Netherlands Academy </a:t>
            </a:r>
            <a:b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  <a:t>23 </a:t>
            </a:r>
            <a:r>
              <a:rPr lang="nl-NL" sz="2800" dirty="0" err="1">
                <a:latin typeface="Verdana" panose="020B0604030504040204" pitchFamily="34" charset="0"/>
                <a:ea typeface="Verdana" panose="020B0604030504040204" pitchFamily="34" charset="0"/>
              </a:rPr>
              <a:t>June</a:t>
            </a:r>
            <a:r>
              <a:rPr lang="nl-NL" sz="2800" dirty="0">
                <a:latin typeface="Verdana" panose="020B0604030504040204" pitchFamily="34" charset="0"/>
                <a:ea typeface="Verdana" panose="020B0604030504040204" pitchFamily="34" charset="0"/>
              </a:rPr>
              <a:t> 2025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4819425" y="4206239"/>
            <a:ext cx="4055633" cy="2417499"/>
          </a:xfrm>
        </p:spPr>
        <p:txBody>
          <a:bodyPr/>
          <a:lstStyle/>
          <a:p>
            <a:r>
              <a:rPr lang="nl-NL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Prof. André Klip</a:t>
            </a:r>
          </a:p>
          <a:p>
            <a:endParaRPr lang="nl-NL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nl-NL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Maastricht University</a:t>
            </a:r>
          </a:p>
          <a:p>
            <a:r>
              <a:rPr lang="nl-NL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Judge Court of Appeal ‘s-Hertogenbosch</a:t>
            </a:r>
          </a:p>
          <a:p>
            <a:r>
              <a:rPr lang="nl-NL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Member Royal Netherlands Academy of Arts and Sciences</a:t>
            </a:r>
          </a:p>
          <a:p>
            <a:r>
              <a:rPr lang="nl-NL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andre.klip@maastrichtuniversity.nl</a:t>
            </a:r>
          </a:p>
        </p:txBody>
      </p:sp>
    </p:spTree>
    <p:extLst>
      <p:ext uri="{BB962C8B-B14F-4D97-AF65-F5344CB8AC3E}">
        <p14:creationId xmlns:p14="http://schemas.microsoft.com/office/powerpoint/2010/main" val="550971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F9A5F-BEC0-DD07-AC81-8C356A6F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OBJECTIVES of a Project </a:t>
            </a:r>
            <a:b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nl-NL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financed</a:t>
            </a: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nl-NL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by</a:t>
            </a: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the European </a:t>
            </a:r>
            <a:r>
              <a:rPr lang="nl-NL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Commission</a:t>
            </a:r>
            <a:endParaRPr lang="en-NL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7FE00-EBBA-BA65-26C1-C9853DBD5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333948"/>
            <a:ext cx="8326799" cy="4754880"/>
          </a:xfrm>
        </p:spPr>
        <p:txBody>
          <a:bodyPr/>
          <a:lstStyle/>
          <a:p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Coherent</a:t>
            </a:r>
          </a:p>
          <a:p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Efficient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Effective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application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of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all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cooperation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instruments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together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not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isolation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Proportional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Reduction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costs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Reduction</a:t>
            </a:r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 pre-trial </a:t>
            </a:r>
            <a:r>
              <a:rPr lang="nl-NL" dirty="0" err="1">
                <a:latin typeface="Verdana" panose="020B0604030504040204" pitchFamily="34" charset="0"/>
                <a:ea typeface="Verdana" panose="020B0604030504040204" pitchFamily="34" charset="0"/>
              </a:rPr>
              <a:t>detention</a:t>
            </a:r>
            <a:endParaRPr lang="en-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Content Placeholder 6" descr="A close-up of a flag&#10;&#10;AI-generated content may be incorrect.">
            <a:extLst>
              <a:ext uri="{FF2B5EF4-FFF2-40B4-BE49-F238E27FC236}">
                <a16:creationId xmlns:a16="http://schemas.microsoft.com/office/drawing/2014/main" id="{4B3F2A92-359C-34B3-5C74-289E88B59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523" y="414260"/>
            <a:ext cx="1691275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00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2E70-9B85-DE9F-488F-C955ED791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Research Team of Mutual Recognition2.0</a:t>
            </a:r>
            <a:endParaRPr lang="en-NL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B432D-DBC2-A060-5947-F2AB37311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District Court of Amsterdam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Maastricht University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University of Bonn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University of Burgos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Catholic University of Lublin</a:t>
            </a:r>
          </a:p>
          <a:p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Sounding Board, experts of other Member States</a:t>
            </a:r>
          </a:p>
          <a:p>
            <a:endParaRPr lang="en-NL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Content Placeholder 6" descr="A close-up of a flag&#10;&#10;AI-generated content may be incorrect.">
            <a:extLst>
              <a:ext uri="{FF2B5EF4-FFF2-40B4-BE49-F238E27FC236}">
                <a16:creationId xmlns:a16="http://schemas.microsoft.com/office/drawing/2014/main" id="{5138DBC5-6442-490E-22D3-98EC60720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523" y="414260"/>
            <a:ext cx="1691275" cy="756000"/>
          </a:xfrm>
          <a:prstGeom prst="rect">
            <a:avLst/>
          </a:prstGeom>
        </p:spPr>
      </p:pic>
      <p:pic>
        <p:nvPicPr>
          <p:cNvPr id="6" name="Picture 5" descr="A logo with a person holding a scale and sword&#10;&#10;AI-generated content may be incorrect.">
            <a:extLst>
              <a:ext uri="{FF2B5EF4-FFF2-40B4-BE49-F238E27FC236}">
                <a16:creationId xmlns:a16="http://schemas.microsoft.com/office/drawing/2014/main" id="{33159675-4A18-02D3-4CDB-D93409B35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843" y="1161069"/>
            <a:ext cx="1153281" cy="1153281"/>
          </a:xfrm>
          <a:prstGeom prst="rect">
            <a:avLst/>
          </a:prstGeom>
        </p:spPr>
      </p:pic>
      <p:pic>
        <p:nvPicPr>
          <p:cNvPr id="8" name="Picture 7" descr="A logo of a company&#10;&#10;AI-generated content may be incorrect.">
            <a:extLst>
              <a:ext uri="{FF2B5EF4-FFF2-40B4-BE49-F238E27FC236}">
                <a16:creationId xmlns:a16="http://schemas.microsoft.com/office/drawing/2014/main" id="{A1CE3934-5662-B12F-6569-4563B1AC8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70" y="3150630"/>
            <a:ext cx="1338596" cy="723935"/>
          </a:xfrm>
          <a:prstGeom prst="rect">
            <a:avLst/>
          </a:prstGeom>
        </p:spPr>
      </p:pic>
      <p:pic>
        <p:nvPicPr>
          <p:cNvPr id="10" name="Picture 9" descr="A logo with a crown&#10;&#10;AI-generated content may be incorrect.">
            <a:extLst>
              <a:ext uri="{FF2B5EF4-FFF2-40B4-BE49-F238E27FC236}">
                <a16:creationId xmlns:a16="http://schemas.microsoft.com/office/drawing/2014/main" id="{F313956B-7A92-1942-4547-559674973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640" y="3883296"/>
            <a:ext cx="1082056" cy="1044004"/>
          </a:xfrm>
          <a:prstGeom prst="rect">
            <a:avLst/>
          </a:prstGeom>
        </p:spPr>
      </p:pic>
      <p:pic>
        <p:nvPicPr>
          <p:cNvPr id="12" name="Picture 11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9B5DA81B-01FB-E7DF-8E79-C63ED061F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0896" y="4923080"/>
            <a:ext cx="955543" cy="955543"/>
          </a:xfrm>
          <a:prstGeom prst="rect">
            <a:avLst/>
          </a:prstGeom>
        </p:spPr>
      </p:pic>
      <p:pic>
        <p:nvPicPr>
          <p:cNvPr id="7" name="Picture 6" descr="A logo with text on it&#10;&#10;AI-generated content may be incorrect.">
            <a:extLst>
              <a:ext uri="{FF2B5EF4-FFF2-40B4-BE49-F238E27FC236}">
                <a16:creationId xmlns:a16="http://schemas.microsoft.com/office/drawing/2014/main" id="{7E681515-831F-4DFA-1ADA-D061F3381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3733" y="2165660"/>
            <a:ext cx="895499" cy="89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92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9E490-1C5E-8F06-4EA7-DBE79113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Structure</a:t>
            </a:r>
            <a:r>
              <a:rPr lang="nl-NL" dirty="0"/>
              <a:t> of the </a:t>
            </a:r>
            <a:r>
              <a:rPr lang="nl-NL" dirty="0" err="1"/>
              <a:t>study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D48CEC-9EBC-682A-A6B6-59C2632DE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Annotated</a:t>
            </a:r>
            <a:r>
              <a:rPr lang="nl-NL" dirty="0"/>
              <a:t> Index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Member </a:t>
            </a:r>
            <a:r>
              <a:rPr lang="nl-NL" dirty="0" err="1"/>
              <a:t>States</a:t>
            </a:r>
            <a:r>
              <a:rPr lang="nl-NL" dirty="0"/>
              <a:t> (uniform </a:t>
            </a:r>
            <a:r>
              <a:rPr lang="nl-NL" dirty="0" err="1"/>
              <a:t>structure</a:t>
            </a:r>
            <a:r>
              <a:rPr lang="nl-NL" dirty="0"/>
              <a:t>)</a:t>
            </a:r>
          </a:p>
          <a:p>
            <a:r>
              <a:rPr lang="nl-NL" dirty="0"/>
              <a:t>National Academic </a:t>
            </a:r>
            <a:r>
              <a:rPr lang="nl-NL" dirty="0" err="1"/>
              <a:t>Researchers</a:t>
            </a:r>
            <a:r>
              <a:rPr lang="nl-NL" dirty="0"/>
              <a:t> – National Report</a:t>
            </a:r>
          </a:p>
          <a:p>
            <a:pPr lvl="1"/>
            <a:r>
              <a:rPr lang="nl-NL" dirty="0" err="1"/>
              <a:t>Providing</a:t>
            </a:r>
            <a:r>
              <a:rPr lang="nl-NL" dirty="0"/>
              <a:t> info </a:t>
            </a:r>
            <a:r>
              <a:rPr lang="nl-NL" dirty="0" err="1"/>
              <a:t>national</a:t>
            </a:r>
            <a:r>
              <a:rPr lang="nl-NL" dirty="0"/>
              <a:t> system</a:t>
            </a:r>
          </a:p>
          <a:p>
            <a:pPr lvl="1"/>
            <a:r>
              <a:rPr lang="nl-NL" dirty="0" err="1"/>
              <a:t>Practitioners</a:t>
            </a:r>
            <a:r>
              <a:rPr lang="nl-NL" dirty="0"/>
              <a:t> </a:t>
            </a:r>
            <a:r>
              <a:rPr lang="nl-NL" dirty="0" err="1"/>
              <a:t>providing</a:t>
            </a:r>
            <a:r>
              <a:rPr lang="nl-NL" dirty="0"/>
              <a:t> info on </a:t>
            </a:r>
            <a:r>
              <a:rPr lang="nl-NL" dirty="0" err="1"/>
              <a:t>practice</a:t>
            </a:r>
            <a:endParaRPr lang="nl-NL" dirty="0"/>
          </a:p>
          <a:p>
            <a:pPr lvl="1"/>
            <a:r>
              <a:rPr lang="nl-NL" dirty="0"/>
              <a:t>Interviews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practitioners</a:t>
            </a:r>
            <a:endParaRPr lang="nl-NL" dirty="0"/>
          </a:p>
          <a:p>
            <a:r>
              <a:rPr lang="nl-NL" dirty="0" err="1"/>
              <a:t>Overarching</a:t>
            </a:r>
            <a:r>
              <a:rPr lang="nl-NL" dirty="0"/>
              <a:t> Analysis</a:t>
            </a:r>
          </a:p>
          <a:p>
            <a:r>
              <a:rPr lang="nl-NL" dirty="0" err="1"/>
              <a:t>Recommendations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3238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A51B2-3129-794C-727F-0983B01F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Findings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C49944-A0A4-BA2B-102A-11A2AA667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change of </a:t>
            </a:r>
            <a:r>
              <a:rPr lang="nl-NL" dirty="0" err="1"/>
              <a:t>practice</a:t>
            </a:r>
            <a:endParaRPr lang="nl-NL" dirty="0"/>
          </a:p>
          <a:p>
            <a:r>
              <a:rPr lang="nl-NL" dirty="0" err="1"/>
              <a:t>require</a:t>
            </a:r>
            <a:r>
              <a:rPr lang="nl-NL" dirty="0"/>
              <a:t> </a:t>
            </a:r>
            <a:r>
              <a:rPr lang="nl-NL" dirty="0" err="1"/>
              <a:t>national</a:t>
            </a:r>
            <a:r>
              <a:rPr lang="nl-NL" dirty="0"/>
              <a:t> </a:t>
            </a:r>
            <a:r>
              <a:rPr lang="nl-NL" dirty="0" err="1"/>
              <a:t>reallocation</a:t>
            </a:r>
            <a:r>
              <a:rPr lang="nl-NL" dirty="0"/>
              <a:t> of </a:t>
            </a:r>
            <a:r>
              <a:rPr lang="nl-NL" dirty="0" err="1"/>
              <a:t>tasks</a:t>
            </a:r>
            <a:endParaRPr lang="nl-NL" dirty="0"/>
          </a:p>
          <a:p>
            <a:r>
              <a:rPr lang="nl-NL" dirty="0" err="1"/>
              <a:t>require</a:t>
            </a:r>
            <a:r>
              <a:rPr lang="nl-NL" dirty="0"/>
              <a:t> </a:t>
            </a:r>
            <a:r>
              <a:rPr lang="nl-NL" dirty="0" err="1"/>
              <a:t>national</a:t>
            </a:r>
            <a:r>
              <a:rPr lang="nl-NL" dirty="0"/>
              <a:t> </a:t>
            </a:r>
            <a:r>
              <a:rPr lang="nl-NL" dirty="0" err="1"/>
              <a:t>legislation</a:t>
            </a:r>
            <a:endParaRPr lang="nl-NL" dirty="0"/>
          </a:p>
          <a:p>
            <a:r>
              <a:rPr lang="nl-NL" dirty="0" err="1"/>
              <a:t>require</a:t>
            </a:r>
            <a:r>
              <a:rPr lang="nl-NL" dirty="0"/>
              <a:t> </a:t>
            </a:r>
            <a:r>
              <a:rPr lang="nl-NL" dirty="0" err="1"/>
              <a:t>consultation</a:t>
            </a:r>
            <a:r>
              <a:rPr lang="nl-NL" dirty="0"/>
              <a:t>/ agreement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Member State</a:t>
            </a:r>
          </a:p>
          <a:p>
            <a:r>
              <a:rPr lang="nl-NL" dirty="0" err="1"/>
              <a:t>require</a:t>
            </a:r>
            <a:r>
              <a:rPr lang="nl-NL" dirty="0"/>
              <a:t> EU </a:t>
            </a:r>
            <a:r>
              <a:rPr lang="nl-NL" dirty="0" err="1"/>
              <a:t>legislation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8216608"/>
      </p:ext>
    </p:extLst>
  </p:cSld>
  <p:clrMapOvr>
    <a:masterClrMapping/>
  </p:clrMapOvr>
</p:sld>
</file>

<file path=ppt/theme/theme1.xml><?xml version="1.0" encoding="utf-8"?>
<a:theme xmlns:a="http://schemas.openxmlformats.org/drawingml/2006/main" name="Maastricht University">
  <a:themeElements>
    <a:clrScheme name="UM">
      <a:dk1>
        <a:srgbClr val="001C3D"/>
      </a:dk1>
      <a:lt1>
        <a:srgbClr val="FFFFFF"/>
      </a:lt1>
      <a:dk2>
        <a:srgbClr val="00A2DB"/>
      </a:dk2>
      <a:lt2>
        <a:srgbClr val="FFFFFF"/>
      </a:lt2>
      <a:accent1>
        <a:srgbClr val="E84E10"/>
      </a:accent1>
      <a:accent2>
        <a:srgbClr val="00A2DB"/>
      </a:accent2>
      <a:accent3>
        <a:srgbClr val="001C3D"/>
      </a:accent3>
      <a:accent4>
        <a:srgbClr val="F3A687"/>
      </a:accent4>
      <a:accent5>
        <a:srgbClr val="7FD0ED"/>
      </a:accent5>
      <a:accent6>
        <a:srgbClr val="7F8D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157</Words>
  <Application>Microsoft Macintosh PowerPoint</Application>
  <PresentationFormat>On-screen Show (4:3)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Lucida Grande</vt:lpstr>
      <vt:lpstr>Verdana</vt:lpstr>
      <vt:lpstr>Maastricht University</vt:lpstr>
      <vt:lpstr>Mutual Recognition 2.0   Royal Netherlands Academy  23 June 2025</vt:lpstr>
      <vt:lpstr>OBJECTIVES of a Project  financed by the European Commission</vt:lpstr>
      <vt:lpstr>Research Team of Mutual Recognition2.0</vt:lpstr>
      <vt:lpstr>Structure of the study</vt:lpstr>
      <vt:lpstr>Findings</vt:lpstr>
    </vt:vector>
  </TitlesOfParts>
  <Company>Maastricht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Adriaans R (BU)</dc:creator>
  <cp:lastModifiedBy>Ancona, Gaetano (STRAFR)</cp:lastModifiedBy>
  <cp:revision>251</cp:revision>
  <cp:lastPrinted>2017-02-22T09:43:12Z</cp:lastPrinted>
  <dcterms:created xsi:type="dcterms:W3CDTF">2016-01-20T13:07:02Z</dcterms:created>
  <dcterms:modified xsi:type="dcterms:W3CDTF">2025-06-30T11:24:46Z</dcterms:modified>
</cp:coreProperties>
</file>