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77" r:id="rId4"/>
    <p:sldId id="257" r:id="rId5"/>
    <p:sldId id="270" r:id="rId6"/>
    <p:sldId id="271" r:id="rId7"/>
    <p:sldId id="272" r:id="rId8"/>
    <p:sldId id="273" r:id="rId9"/>
    <p:sldId id="274" r:id="rId10"/>
    <p:sldId id="275" r:id="rId11"/>
    <p:sldId id="266" r:id="rId12"/>
  </p:sldIdLst>
  <p:sldSz cx="12192000" cy="6858000"/>
  <p:notesSz cx="6805613" cy="9944100"/>
  <p:custDataLst>
    <p:tags r:id="rId15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52" d="100"/>
          <a:sy n="52" d="100"/>
        </p:scale>
        <p:origin x="751" y="2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98" d="100"/>
          <a:sy n="98" d="100"/>
        </p:scale>
        <p:origin x="3516" y="8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4604" y="390168"/>
            <a:ext cx="529325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14343" name="sDateTime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6673" y="9357122"/>
            <a:ext cx="4222001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14 maart 2024</a:t>
            </a:r>
          </a:p>
        </p:txBody>
      </p:sp>
      <p:sp>
        <p:nvSpPr>
          <p:cNvPr id="14346" name="sFooter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466674" y="9162039"/>
            <a:ext cx="457803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14347" name="sSlideNumber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8674" y="9357122"/>
            <a:ext cx="357609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BB1C8681-22B9-4900-BB9E-403373184B6B}" type="slidenum">
              <a:rPr lang="nl-NL"/>
              <a:t>‹nr.›</a:t>
            </a:fld>
            <a:endParaRPr lang="nl-NL"/>
          </a:p>
        </p:txBody>
      </p:sp>
      <p:sp>
        <p:nvSpPr>
          <p:cNvPr id="14348" name="sFooterHeading"/>
          <p:cNvSpPr txBox="1">
            <a:spLocks noChangeArrowheads="1"/>
          </p:cNvSpPr>
          <p:nvPr/>
        </p:nvSpPr>
        <p:spPr bwMode="auto">
          <a:xfrm>
            <a:off x="753028" y="9162039"/>
            <a:ext cx="71364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14349" name="sDateTimeHeading"/>
          <p:cNvSpPr txBox="1">
            <a:spLocks noChangeArrowheads="1"/>
          </p:cNvSpPr>
          <p:nvPr/>
        </p:nvSpPr>
        <p:spPr bwMode="auto">
          <a:xfrm>
            <a:off x="753028" y="9357122"/>
            <a:ext cx="71364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10544321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58788" y="744538"/>
            <a:ext cx="7723188" cy="4344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53028" y="5521048"/>
            <a:ext cx="5293255" cy="336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  <p:sp>
        <p:nvSpPr>
          <p:cNvPr id="8200" name="sHeader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54604" y="390168"/>
            <a:ext cx="529325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nl-NL"/>
          </a:p>
        </p:txBody>
      </p:sp>
      <p:sp>
        <p:nvSpPr>
          <p:cNvPr id="8201" name="sDateTime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466673" y="9357122"/>
            <a:ext cx="4222001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14 maart 2024</a:t>
            </a:r>
          </a:p>
        </p:txBody>
      </p:sp>
      <p:sp>
        <p:nvSpPr>
          <p:cNvPr id="8206" name="sFooter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466674" y="9162039"/>
            <a:ext cx="457803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Times New Roman" panose="02020603050405020304" pitchFamily="18" charset="0"/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8207" name="sSlideNumber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88674" y="9357122"/>
            <a:ext cx="357609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</a:defRPr>
            </a:lvl1pPr>
          </a:lstStyle>
          <a:p>
            <a:fld id="{CAA5F649-BDE7-4A71-AE77-FDA66D29DD37}" type="slidenum">
              <a:rPr lang="nl-NL"/>
              <a:t>‹nr.›</a:t>
            </a:fld>
            <a:endParaRPr lang="nl-NL"/>
          </a:p>
        </p:txBody>
      </p:sp>
      <p:sp>
        <p:nvSpPr>
          <p:cNvPr id="8208" name="sFooterHeading"/>
          <p:cNvSpPr txBox="1">
            <a:spLocks noChangeArrowheads="1"/>
          </p:cNvSpPr>
          <p:nvPr/>
        </p:nvSpPr>
        <p:spPr bwMode="auto">
          <a:xfrm>
            <a:off x="753028" y="9162039"/>
            <a:ext cx="713645" cy="19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Titel</a:t>
            </a:r>
          </a:p>
        </p:txBody>
      </p:sp>
      <p:sp>
        <p:nvSpPr>
          <p:cNvPr id="8209" name="sDateTimeHeading"/>
          <p:cNvSpPr txBox="1">
            <a:spLocks noChangeArrowheads="1"/>
          </p:cNvSpPr>
          <p:nvPr/>
        </p:nvSpPr>
        <p:spPr bwMode="auto">
          <a:xfrm>
            <a:off x="753028" y="9357122"/>
            <a:ext cx="713645" cy="195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180000" bIns="0"/>
          <a:lstStyle/>
          <a:p>
            <a:pPr algn="r">
              <a:spcBef>
                <a:spcPct val="50000"/>
              </a:spcBef>
            </a:pPr>
            <a:r>
              <a:rPr lang="nl-NL" sz="80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7757640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9388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60363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539750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720725" indent="-18097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900113" indent="-17938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0" y="1079500"/>
            <a:ext cx="4060800" cy="30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2030400" y="1079500"/>
            <a:ext cx="5079600" cy="304800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4060800" y="1079500"/>
            <a:ext cx="4555480" cy="3048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0400" y="4427538"/>
            <a:ext cx="8114761" cy="7302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0400" y="5518150"/>
            <a:ext cx="8128800" cy="9350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US" noProof="0"/>
              <a:t>Click to edit Master subtitle style</a:t>
            </a:r>
            <a:endParaRPr lang="nl-NL" noProof="0"/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8616280" y="1079500"/>
            <a:ext cx="3573320" cy="304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113" name="Picture 17" descr="A_110364-01-PPT_RvR_DEF_Formaten_300-dpi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0000" y="1079500"/>
            <a:ext cx="3049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2E99EF4-CC6C-4E6A-8A87-F5318936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F81007-90D6-4339-A8ED-AEA3CD458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974574-61D3-458F-9893-0478D61F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  <p:pic>
        <p:nvPicPr>
          <p:cNvPr id="4114" name="i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</p:cSld>
  <p:clrMapOvr>
    <a:masterClrMapping/>
  </p:clrMapOvr>
  <p:transition/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CA5A0-4B1D-4A14-8811-788AE825D559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202996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3562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D7BD2-2969-4CBD-8DB1-AFD361988617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91118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0400" y="2988001"/>
            <a:ext cx="3981600" cy="74481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1961" y="2988000"/>
            <a:ext cx="3981600" cy="745200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FD4BD-C0E1-478E-AE19-8BE19D545F73}" type="slidenum">
              <a:rPr lang="nl-NL"/>
              <a:t>‹nr.›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304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2030400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161961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820853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3C0975E4-FBA9-462C-B52A-78C24597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Tijdelijke aanduiding voor datum 10">
            <a:extLst>
              <a:ext uri="{FF2B5EF4-FFF2-40B4-BE49-F238E27FC236}">
                <a16:creationId xmlns:a16="http://schemas.microsoft.com/office/drawing/2014/main" id="{A1188DBE-A9ED-4ECC-91DE-1CC3ECC0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C9601205-D7A4-479E-8309-69E94CB9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2F07D39A-E44A-4B29-8B88-07C40BE5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487228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2650C-8C65-4F3F-AFCB-9DFD34A689A0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2441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00" y="1906589"/>
            <a:ext cx="8113161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0" y="2987676"/>
            <a:ext cx="8113161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  <a:p>
            <a:pPr lvl="5"/>
            <a:r>
              <a:rPr lang="nl-NL" noProof="0"/>
              <a:t>Zesde niveau</a:t>
            </a:r>
          </a:p>
          <a:p>
            <a:pPr lvl="6"/>
            <a:r>
              <a:rPr lang="nl-NL" noProof="0"/>
              <a:t>Zevende niveau</a:t>
            </a:r>
          </a:p>
          <a:p>
            <a:pPr lvl="7"/>
            <a:r>
              <a:rPr lang="nl-NL" noProof="0"/>
              <a:t>Achtste niveau</a:t>
            </a:r>
          </a:p>
          <a:p>
            <a:pPr lvl="8"/>
            <a:r>
              <a:rPr lang="nl-NL" noProof="0"/>
              <a:t>Negende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863601"/>
            <a:ext cx="2031999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r>
              <a:t>14 maart 2024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32000" y="863601"/>
            <a:ext cx="8113161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hlink"/>
                </a:solidFill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94400" y="6480176"/>
            <a:ext cx="360000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A46CB8E9-5EF0-4736-B2DB-097EB46EBB33}" type="slidenum">
              <a:rPr lang="nl-NL"/>
              <a:t>‹nr.›</a:t>
            </a:fld>
            <a:endParaRPr lang="nl-NL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1079500"/>
            <a:ext cx="4046761" cy="53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2031999" y="1079500"/>
            <a:ext cx="5063961" cy="53975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063999" y="1079500"/>
            <a:ext cx="4538241" cy="539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618680" y="1079500"/>
            <a:ext cx="3573320" cy="539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1038" name="Picture 14" descr="A_110364-01-PPT_RvR_DEF_Formaten_300-dpi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5960" y="1079500"/>
            <a:ext cx="3049201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iLogo"/>
          <p:cNvPicPr/>
          <p:nvPr/>
        </p:nvPicPr>
        <p:blipFill>
          <a:blip r:embed="rId9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89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6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3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45CB6-ADA8-428C-98D5-E51E45A5F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noProof="0" dirty="0"/>
              <a:t>MR2.0
Institutional Arrangements: Coherence, Effectiveness and Efficiency</a:t>
            </a:r>
            <a:br>
              <a:rPr lang="en-GB" noProof="0" dirty="0"/>
            </a:br>
            <a:br>
              <a:rPr lang="en-GB" noProof="0" dirty="0"/>
            </a:b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3F19C-7817-44D7-8733-30442764D8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noProof="0" dirty="0"/>
          </a:p>
          <a:p>
            <a:pPr algn="ctr"/>
            <a:r>
              <a:rPr lang="en-GB" noProof="0" dirty="0"/>
              <a:t>Vincent Glerum </a:t>
            </a:r>
          </a:p>
          <a:p>
            <a:pPr algn="ctr"/>
            <a:r>
              <a:rPr lang="en-GB" noProof="0" dirty="0"/>
              <a:t>Amsterdam, 23 June 2025</a:t>
            </a:r>
          </a:p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6343B-6AAA-4F3F-AD1E-01FF5947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pic>
        <p:nvPicPr>
          <p:cNvPr id="6" name="Picture 5" descr="Home">
            <a:extLst>
              <a:ext uri="{FF2B5EF4-FFF2-40B4-BE49-F238E27FC236}">
                <a16:creationId xmlns:a16="http://schemas.microsoft.com/office/drawing/2014/main" id="{A4D70B66-C67F-25A1-85C4-90FB59065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90" y="1061279"/>
            <a:ext cx="7113802" cy="3005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757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00CE-849E-DA08-5E69-9895ACC99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Overarching Analysis: Thematic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602A-2933-3911-7991-8FC848F90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11 themes:</a:t>
            </a:r>
          </a:p>
          <a:p>
            <a:pPr lvl="1"/>
            <a:r>
              <a:rPr lang="en-GB" noProof="0" dirty="0"/>
              <a:t>Legal framework (EU/</a:t>
            </a:r>
            <a:r>
              <a:rPr lang="en-GB" noProof="0" dirty="0" err="1"/>
              <a:t>CoE</a:t>
            </a:r>
            <a:r>
              <a:rPr lang="en-GB" noProof="0" dirty="0"/>
              <a:t>/national)</a:t>
            </a:r>
          </a:p>
          <a:p>
            <a:pPr lvl="1"/>
            <a:r>
              <a:rPr lang="en-GB" noProof="0" dirty="0"/>
              <a:t>Informal arrangements</a:t>
            </a:r>
          </a:p>
          <a:p>
            <a:pPr lvl="1"/>
            <a:r>
              <a:rPr lang="en-GB" noProof="0" dirty="0"/>
              <a:t>Institutional arrangements</a:t>
            </a:r>
          </a:p>
          <a:p>
            <a:pPr lvl="1"/>
            <a:r>
              <a:rPr lang="en-GB" noProof="0" dirty="0"/>
              <a:t>Awareness/knowledge</a:t>
            </a:r>
          </a:p>
          <a:p>
            <a:pPr lvl="1"/>
            <a:r>
              <a:rPr lang="en-GB" noProof="0" dirty="0"/>
              <a:t>Efficiency</a:t>
            </a:r>
          </a:p>
          <a:p>
            <a:pPr lvl="1"/>
            <a:r>
              <a:rPr lang="en-GB" noProof="0" dirty="0"/>
              <a:t>Centralisation/coordination/specialisation</a:t>
            </a:r>
          </a:p>
          <a:p>
            <a:pPr lvl="1"/>
            <a:r>
              <a:rPr lang="en-GB" noProof="0" dirty="0"/>
              <a:t>Transfer of proceedings</a:t>
            </a:r>
          </a:p>
          <a:p>
            <a:pPr lvl="1"/>
            <a:r>
              <a:rPr lang="en-GB" noProof="0" dirty="0"/>
              <a:t>Digitalisation</a:t>
            </a:r>
          </a:p>
          <a:p>
            <a:pPr lvl="1"/>
            <a:r>
              <a:rPr lang="en-GB" noProof="0" dirty="0"/>
              <a:t>Anticipating the application of instruments at the sentencing stage</a:t>
            </a:r>
          </a:p>
          <a:p>
            <a:pPr lvl="1"/>
            <a:r>
              <a:rPr lang="en-GB" noProof="0" dirty="0"/>
              <a:t>Summoning abroad</a:t>
            </a:r>
          </a:p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8D374-F917-9B72-B166-77718164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</a:t>
            </a:r>
            <a:r>
              <a:rPr lang="en-GB" dirty="0"/>
              <a:t>Institutional Arrangements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9D5E2-B7D8-6E0E-2451-E46F5537A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62912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257BD7-93C8-8DE7-F3E2-74541FE5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842DB0-0749-65BD-0B1A-B4EC884A3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Competent </a:t>
            </a:r>
            <a:r>
              <a:rPr lang="en-GB" u="sng" noProof="0" dirty="0"/>
              <a:t>issuing</a:t>
            </a:r>
            <a:r>
              <a:rPr lang="en-GB" noProof="0" dirty="0"/>
              <a:t> authorities </a:t>
            </a:r>
            <a:r>
              <a:rPr lang="en-GB" sz="1600" noProof="0" dirty="0"/>
              <a:t>(OA, para 7.5.2)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Two angle approach:</a:t>
            </a:r>
          </a:p>
          <a:p>
            <a:pPr lvl="1"/>
            <a:r>
              <a:rPr lang="en-GB" sz="2000" noProof="0" dirty="0"/>
              <a:t>Competence to refer questions to the CoJ (Article 267 TFEU) </a:t>
            </a:r>
            <a:r>
              <a:rPr lang="en-GB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→ coherent, effective and efficient application presupposes correct interpretation of instruments </a:t>
            </a:r>
            <a:r>
              <a:rPr lang="en-GB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(OA, para 7.5.3)</a:t>
            </a:r>
            <a:endParaRPr lang="en-GB" sz="1600" noProof="0" dirty="0"/>
          </a:p>
          <a:p>
            <a:pPr lvl="1"/>
            <a:r>
              <a:rPr lang="en-GB" sz="2000" noProof="0" dirty="0"/>
              <a:t>Choice between instruments (less intrusive alternative) </a:t>
            </a:r>
            <a:r>
              <a:rPr lang="en-GB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→ coherence </a:t>
            </a:r>
            <a:r>
              <a:rPr lang="en-GB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(OA, para 7.5.4)</a:t>
            </a:r>
            <a:endParaRPr lang="en-GB" sz="1600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878AEC-9587-2E5F-D9DF-C1212785D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/>
              <a:t>23 June 2025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BFA52E-BC8F-3247-F4CD-C615A7FC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1E14CC-FC7A-83DF-2E77-6CD8C63F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18091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F76FB-0322-2165-FDE3-459901D5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competent issuing authorities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AEC27-6A1D-9EC5-F881-511E5A82B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sz="2400" noProof="0" dirty="0">
                <a:solidFill>
                  <a:srgbClr val="000000"/>
                </a:solidFill>
              </a:rPr>
              <a:t>Competent authorities:</a:t>
            </a:r>
          </a:p>
          <a:p>
            <a:pPr marL="0" lvl="0" indent="0">
              <a:buNone/>
            </a:pPr>
            <a:endParaRPr lang="en-GB" sz="2400" noProof="0" dirty="0">
              <a:solidFill>
                <a:srgbClr val="000000"/>
              </a:solidFill>
            </a:endParaRPr>
          </a:p>
          <a:p>
            <a:pPr lvl="0"/>
            <a:r>
              <a:rPr lang="en-GB" sz="2400" noProof="0" dirty="0">
                <a:solidFill>
                  <a:srgbClr val="000000"/>
                </a:solidFill>
              </a:rPr>
              <a:t>‘Authority’ or ‘judicial’ authority</a:t>
            </a:r>
          </a:p>
          <a:p>
            <a:pPr marL="0" lvl="0" indent="0">
              <a:buNone/>
            </a:pPr>
            <a:endParaRPr lang="en-GB" sz="2400" noProof="0" dirty="0">
              <a:solidFill>
                <a:srgbClr val="000000"/>
              </a:solidFill>
            </a:endParaRPr>
          </a:p>
          <a:p>
            <a:pPr lvl="0"/>
            <a:r>
              <a:rPr lang="en-GB" sz="2400" noProof="0" dirty="0">
                <a:solidFill>
                  <a:srgbClr val="000000"/>
                </a:solidFill>
              </a:rPr>
              <a:t>‘Judicial authority’: </a:t>
            </a:r>
          </a:p>
          <a:p>
            <a:pPr lvl="1"/>
            <a:r>
              <a:rPr lang="en-GB" sz="2000" noProof="0" dirty="0">
                <a:solidFill>
                  <a:srgbClr val="000000"/>
                </a:solidFill>
              </a:rPr>
              <a:t>EAW: court, judge, public prosecutor if independent</a:t>
            </a:r>
          </a:p>
          <a:p>
            <a:pPr lvl="1"/>
            <a:r>
              <a:rPr lang="en-GB" sz="2000" noProof="0" dirty="0">
                <a:solidFill>
                  <a:srgbClr val="000000"/>
                </a:solidFill>
              </a:rPr>
              <a:t>EIO: </a:t>
            </a:r>
            <a:r>
              <a:rPr lang="en-GB" sz="2000" i="1" noProof="0" dirty="0">
                <a:solidFill>
                  <a:srgbClr val="000000"/>
                </a:solidFill>
              </a:rPr>
              <a:t>idem</a:t>
            </a:r>
            <a:r>
              <a:rPr lang="en-GB" sz="2000" noProof="0" dirty="0">
                <a:solidFill>
                  <a:srgbClr val="000000"/>
                </a:solidFill>
              </a:rPr>
              <a:t>, but no requirement of independence for public prosecutors </a:t>
            </a:r>
          </a:p>
          <a:p>
            <a:pPr lvl="1"/>
            <a:endParaRPr lang="en-GB" sz="1600" noProof="0" dirty="0">
              <a:solidFill>
                <a:srgbClr val="000000"/>
              </a:solidFill>
            </a:endParaRPr>
          </a:p>
          <a:p>
            <a:pPr lvl="0"/>
            <a:endParaRPr lang="en-GB" sz="2000" noProof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b="1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AA9C-F12E-6469-EA33-06EA36F0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C3182-F504-8123-579F-D0BBAB72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986C3-A6C2-E896-2722-B75BEBEFD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15359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D3922-8CD1-7B13-B8BD-BEBD19F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72C5F-A5E8-7E09-E4F0-77FDF975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competence to refer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4610C-C30F-FD40-3115-09EFB2667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000" noProof="0" dirty="0">
                <a:solidFill>
                  <a:srgbClr val="000000"/>
                </a:solidFill>
              </a:rPr>
              <a:t>‘</a:t>
            </a:r>
            <a:r>
              <a:rPr lang="en-GB" sz="2000" u="sng" noProof="0" dirty="0">
                <a:solidFill>
                  <a:srgbClr val="000000"/>
                </a:solidFill>
              </a:rPr>
              <a:t>Referral-gap</a:t>
            </a:r>
            <a:r>
              <a:rPr lang="en-GB" sz="2000" noProof="0" dirty="0">
                <a:solidFill>
                  <a:srgbClr val="000000"/>
                </a:solidFill>
              </a:rPr>
              <a:t>’: issuing authority nor other authority can refer questions about issuing, withdrawing or maintaining request</a:t>
            </a:r>
          </a:p>
          <a:p>
            <a:pPr lvl="0"/>
            <a:r>
              <a:rPr lang="en-GB" sz="2000" noProof="0" dirty="0">
                <a:solidFill>
                  <a:srgbClr val="000000"/>
                </a:solidFill>
              </a:rPr>
              <a:t>Competence to refer questions to CoJ: ‘court or tribunal’; factors such as independence (external and internal) + performing judicial function</a:t>
            </a:r>
          </a:p>
          <a:p>
            <a:pPr lvl="0"/>
            <a:r>
              <a:rPr lang="en-GB" sz="2000" noProof="0" dirty="0">
                <a:solidFill>
                  <a:srgbClr val="000000"/>
                </a:solidFill>
              </a:rPr>
              <a:t>Case-law CoJ: issuing </a:t>
            </a:r>
            <a:r>
              <a:rPr lang="en-GB" sz="2000" u="sng" noProof="0" dirty="0">
                <a:solidFill>
                  <a:srgbClr val="000000"/>
                </a:solidFill>
              </a:rPr>
              <a:t>courts</a:t>
            </a:r>
            <a:r>
              <a:rPr lang="en-GB" sz="2000" noProof="0" dirty="0">
                <a:solidFill>
                  <a:srgbClr val="000000"/>
                </a:solidFill>
              </a:rPr>
              <a:t> (and judges) may refer questions about issuing, withdrawing or maintaining request</a:t>
            </a:r>
          </a:p>
          <a:p>
            <a:pPr lvl="0"/>
            <a:r>
              <a:rPr lang="en-GB" sz="2000" noProof="0" dirty="0">
                <a:solidFill>
                  <a:srgbClr val="000000"/>
                </a:solidFill>
              </a:rPr>
              <a:t>Issuing PP probably not: even if </a:t>
            </a:r>
            <a:r>
              <a:rPr lang="en-GB" sz="2000" u="sng" noProof="0" dirty="0">
                <a:solidFill>
                  <a:srgbClr val="000000"/>
                </a:solidFill>
              </a:rPr>
              <a:t>external</a:t>
            </a:r>
            <a:r>
              <a:rPr lang="en-GB" sz="2000" noProof="0" dirty="0">
                <a:solidFill>
                  <a:srgbClr val="000000"/>
                </a:solidFill>
              </a:rPr>
              <a:t> independence, no </a:t>
            </a:r>
            <a:r>
              <a:rPr lang="en-GB" sz="2000" u="sng" noProof="0" dirty="0">
                <a:solidFill>
                  <a:srgbClr val="000000"/>
                </a:solidFill>
              </a:rPr>
              <a:t>internal</a:t>
            </a:r>
            <a:r>
              <a:rPr lang="en-GB" sz="2000" noProof="0" dirty="0">
                <a:solidFill>
                  <a:srgbClr val="000000"/>
                </a:solidFill>
              </a:rPr>
              <a:t> independence  </a:t>
            </a:r>
          </a:p>
          <a:p>
            <a:pPr lvl="0"/>
            <a:r>
              <a:rPr lang="en-GB" sz="2000" noProof="0" dirty="0">
                <a:solidFill>
                  <a:srgbClr val="000000"/>
                </a:solidFill>
              </a:rPr>
              <a:t>Conclusion: issuing (judicial) authority not necessarily competent to refer questions</a:t>
            </a:r>
          </a:p>
          <a:p>
            <a:pPr marL="0" lvl="0" indent="0">
              <a:buNone/>
            </a:pPr>
            <a:endParaRPr lang="en-GB" sz="2000" noProof="0" dirty="0">
              <a:solidFill>
                <a:srgbClr val="000000"/>
              </a:solidFill>
            </a:endParaRPr>
          </a:p>
          <a:p>
            <a:pPr marL="270000" lvl="1" indent="0">
              <a:buNone/>
            </a:pPr>
            <a:r>
              <a:rPr lang="en-GB" sz="1600" noProof="0" dirty="0">
                <a:solidFill>
                  <a:srgbClr val="000000"/>
                </a:solidFill>
              </a:rPr>
              <a:t>  </a:t>
            </a:r>
          </a:p>
          <a:p>
            <a:pPr lvl="0"/>
            <a:endParaRPr lang="en-GB" sz="2000" noProof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sz="2000" b="1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05E0C-334D-1AC9-CFE4-9258A3D32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D85E6-9EA3-AEE7-F17D-F8E42E8A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</a:t>
            </a:r>
            <a:r>
              <a:rPr lang="en-GB" noProof="0" dirty="0" err="1"/>
              <a:t>Arramgements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0B7EB-E79E-5DFD-79F1-3AD279919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48688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3164E-FE0B-CFC4-D608-80AD6B2B9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effective remedy before a court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DDE3AB-377B-F0CF-88F8-4A4A932B8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Effective remedy:</a:t>
            </a:r>
          </a:p>
          <a:p>
            <a:pPr lvl="1"/>
            <a:r>
              <a:rPr lang="en-GB" noProof="0" dirty="0"/>
              <a:t>Possibility to challenge proportionality</a:t>
            </a:r>
          </a:p>
          <a:p>
            <a:pPr lvl="1"/>
            <a:r>
              <a:rPr lang="en-GB" noProof="0" dirty="0"/>
              <a:t>Access to a court that can refer questions to the CoJ</a:t>
            </a:r>
          </a:p>
          <a:p>
            <a:r>
              <a:rPr lang="en-GB" noProof="0" dirty="0"/>
              <a:t>EAW:</a:t>
            </a:r>
          </a:p>
          <a:p>
            <a:pPr lvl="1"/>
            <a:r>
              <a:rPr lang="en-GB" noProof="0" dirty="0"/>
              <a:t>Prosecution-EAW issued by PP: </a:t>
            </a:r>
            <a:r>
              <a:rPr lang="en-GB" u="sng" noProof="0" dirty="0"/>
              <a:t>court</a:t>
            </a:r>
            <a:r>
              <a:rPr lang="en-GB" noProof="0" dirty="0"/>
              <a:t> proceedings meeting requirement of judicial protection</a:t>
            </a:r>
          </a:p>
          <a:p>
            <a:pPr lvl="1"/>
            <a:r>
              <a:rPr lang="en-GB" noProof="0" dirty="0"/>
              <a:t>Execution-EAW issued by PPS: judicial protection incorporated in court proceedings resulting in </a:t>
            </a:r>
            <a:r>
              <a:rPr lang="en-GB" u="sng" noProof="0" dirty="0"/>
              <a:t>conviction</a:t>
            </a:r>
            <a:r>
              <a:rPr lang="en-GB" noProof="0" dirty="0"/>
              <a:t>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 risk of ‘referral-gap’</a:t>
            </a:r>
            <a:r>
              <a:rPr lang="en-GB" noProof="0" dirty="0"/>
              <a:t>  </a:t>
            </a:r>
          </a:p>
          <a:p>
            <a:r>
              <a:rPr lang="en-GB" noProof="0" dirty="0"/>
              <a:t>In general: violation of rights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 effective remedy before a court</a:t>
            </a:r>
            <a:endParaRPr lang="en-GB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033556-2271-FB06-2223-09D0681A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EFB7DF-40AE-645D-3747-D1154A15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593959-35D3-C0AD-871E-1C12B24F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1491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E94A-955F-48A6-9585-AA02D35BA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7E44AF-0EE0-7A2A-A699-4330589B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arrangements in DE as example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D5480B-72D3-A1DE-5025-D9164B346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Germany</a:t>
            </a:r>
          </a:p>
          <a:p>
            <a:pPr lvl="1"/>
            <a:r>
              <a:rPr lang="en-GB" noProof="0" dirty="0"/>
              <a:t>PPS issuing authority under FD 2008/909</a:t>
            </a:r>
          </a:p>
          <a:p>
            <a:pPr lvl="1"/>
            <a:r>
              <a:rPr lang="en-GB" noProof="0" dirty="0"/>
              <a:t>Authorisation by </a:t>
            </a:r>
            <a:r>
              <a:rPr lang="en-GB" u="sng" noProof="0" dirty="0"/>
              <a:t>court</a:t>
            </a:r>
            <a:r>
              <a:rPr lang="en-GB" noProof="0" dirty="0"/>
              <a:t> required if sentenced person </a:t>
            </a:r>
            <a:r>
              <a:rPr lang="en-GB" u="sng" noProof="0" dirty="0"/>
              <a:t>in DE </a:t>
            </a:r>
            <a:r>
              <a:rPr lang="en-GB" noProof="0" dirty="0"/>
              <a:t>and does </a:t>
            </a:r>
            <a:r>
              <a:rPr lang="en-GB" u="sng" noProof="0" dirty="0"/>
              <a:t>not</a:t>
            </a:r>
            <a:r>
              <a:rPr lang="en-GB" noProof="0" dirty="0"/>
              <a:t> consent  </a:t>
            </a:r>
          </a:p>
          <a:p>
            <a:pPr lvl="1"/>
            <a:r>
              <a:rPr lang="en-GB" noProof="0" dirty="0"/>
              <a:t>No remedy before a court: </a:t>
            </a:r>
          </a:p>
          <a:p>
            <a:pPr lvl="2"/>
            <a:r>
              <a:rPr lang="en-GB" noProof="0" dirty="0"/>
              <a:t>if sentenced person </a:t>
            </a:r>
            <a:r>
              <a:rPr lang="en-GB" u="sng" noProof="0" dirty="0"/>
              <a:t>consents</a:t>
            </a:r>
            <a:r>
              <a:rPr lang="en-GB" noProof="0" dirty="0"/>
              <a:t>: presumption that he has no need for a remedy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 no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proportionality issue,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still: ‘referral-gap’</a:t>
            </a:r>
            <a:endParaRPr lang="en-GB" noProof="0" dirty="0"/>
          </a:p>
          <a:p>
            <a:pPr lvl="2"/>
            <a:r>
              <a:rPr lang="en-GB" noProof="0" dirty="0"/>
              <a:t>If sentenced person </a:t>
            </a:r>
            <a:r>
              <a:rPr lang="en-GB" u="sng" noProof="0" dirty="0"/>
              <a:t>not in DE: </a:t>
            </a:r>
            <a:r>
              <a:rPr lang="en-GB" noProof="0" dirty="0"/>
              <a:t>problematic from perspectives of proportionality and ‘referral-gap’</a:t>
            </a:r>
            <a:r>
              <a:rPr lang="en-GB" u="sng" noProof="0" dirty="0"/>
              <a:t> 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B186B2-8A69-A376-2FC3-B4DA1263F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B11FC4-A8B2-374E-2CA2-B9B45F7BA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03AD50-B7C0-A9C4-5DB7-F62F5824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94338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37052-AEEA-65D8-B946-2D11CDCE0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DF461-C70C-2154-D67C-FEADBF28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choice between instruments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AF162E-0A21-75D2-D150-CFC2E22FD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Choice between different instruments, different competent authorities: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Risks for</a:t>
            </a:r>
          </a:p>
          <a:p>
            <a:pPr lvl="1"/>
            <a:r>
              <a:rPr lang="en-GB" noProof="0" dirty="0"/>
              <a:t>Comprehensiveness </a:t>
            </a:r>
          </a:p>
          <a:p>
            <a:pPr lvl="1"/>
            <a:r>
              <a:rPr lang="en-GB" noProof="0" dirty="0"/>
              <a:t>Proportionality </a:t>
            </a:r>
          </a:p>
          <a:p>
            <a:pPr lvl="1"/>
            <a:r>
              <a:rPr lang="en-GB" noProof="0" dirty="0"/>
              <a:t>Consistency</a:t>
            </a:r>
          </a:p>
          <a:p>
            <a:endParaRPr lang="en-GB" noProof="0" dirty="0"/>
          </a:p>
          <a:p>
            <a:r>
              <a:rPr lang="en-GB" noProof="0" dirty="0"/>
              <a:t>Unless mechanism for coordination, consultation and advice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2822476-2C90-CA7B-26F9-8A02A5DEE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663733-8165-9A46-7CEE-23A3F52A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B5B6EA-4668-3418-1052-0A555EB86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8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2334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03601-E1E3-CB31-608A-9F78D51F3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40794-ACE4-0D01-DB7F-ADAA605E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choice between instruments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10AB4A-57E7-9F28-EFE6-477C16721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All 4 MS: </a:t>
            </a:r>
            <a:r>
              <a:rPr lang="en-GB" dirty="0"/>
              <a:t>different competent authorities for EAW and EIO </a:t>
            </a:r>
            <a:r>
              <a:rPr lang="en-GB" sz="1600" dirty="0"/>
              <a:t>(para 7.5.4.2)</a:t>
            </a:r>
          </a:p>
          <a:p>
            <a:r>
              <a:rPr lang="en-GB" noProof="0" dirty="0"/>
              <a:t>Spain: </a:t>
            </a:r>
            <a:r>
              <a:rPr lang="en-GB" dirty="0"/>
              <a:t>abusive use of EAW instead of use of EIO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Issue with comprehensiveness and proportionality</a:t>
            </a:r>
            <a:endParaRPr lang="en-GB" dirty="0"/>
          </a:p>
          <a:p>
            <a:r>
              <a:rPr lang="en-GB" noProof="0" dirty="0"/>
              <a:t> DE and PL: insofar as courts assess proportionality EAW: </a:t>
            </a:r>
          </a:p>
          <a:p>
            <a:pPr lvl="1"/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no issue with comprehensiveness and proportionality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Issue with completeness in case of refusal to issue EAW</a:t>
            </a:r>
          </a:p>
          <a:p>
            <a:pPr marL="270000" marR="0" lvl="0" indent="-27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NL: more or less the same as DE and PL, but: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Can judges take an </a:t>
            </a:r>
            <a:r>
              <a:rPr kumimoji="0" lang="en-GB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informed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assessment?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  <a:latin typeface="Arial"/>
                <a:cs typeface="Arial"/>
              </a:rPr>
              <a:t>Risks for comprehensiveness and proportionality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</a:p>
          <a:p>
            <a:pPr marL="270000" lvl="1" indent="0">
              <a:buNone/>
            </a:pPr>
            <a:endParaRPr lang="en-GB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F6C098-5839-D86A-7C52-A6FB1ABE9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F62245-9AB1-A7F3-CC9C-9CC4BA89C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7E7A18-95D4-F505-16CC-7FE857E2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82868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E9EC9-8AA4-B2A5-FE41-8386DA70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34E80-A59C-F4F6-2480-F5E6B58F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Institutional arrangements: final remarks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DFBC5A-0DB6-A656-B918-9D7FF74EF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If competent authority </a:t>
            </a:r>
            <a:r>
              <a:rPr lang="en-GB" u="sng" noProof="0" dirty="0"/>
              <a:t>not a court/judge</a:t>
            </a:r>
            <a:r>
              <a:rPr lang="en-GB" noProof="0" dirty="0"/>
              <a:t>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noProof="0" dirty="0"/>
              <a:t> negative impact on coherent, effective and efficient  application: ‘referral-gap’</a:t>
            </a:r>
          </a:p>
          <a:p>
            <a:r>
              <a:rPr lang="en-GB" noProof="0" dirty="0"/>
              <a:t>No EU law obligation to only designate authorities that can refer questions (but duty of sincere cooperation?)</a:t>
            </a:r>
          </a:p>
          <a:p>
            <a:r>
              <a:rPr lang="en-GB" noProof="0" dirty="0"/>
              <a:t>Effective remedy before a court: still a ‘referral-crack’ (access to CoJ dependent on action by person concerned)</a:t>
            </a:r>
          </a:p>
          <a:p>
            <a:r>
              <a:rPr lang="en-GB" noProof="0" dirty="0"/>
              <a:t>Attributing competences under different instruments </a:t>
            </a:r>
            <a:r>
              <a:rPr lang="en-GB" u="sng" noProof="0" dirty="0"/>
              <a:t>same</a:t>
            </a:r>
            <a:r>
              <a:rPr lang="en-GB" noProof="0" dirty="0"/>
              <a:t> authorities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GB" noProof="0" dirty="0"/>
              <a:t> positive impact</a:t>
            </a:r>
          </a:p>
          <a:p>
            <a:r>
              <a:rPr lang="en-GB" noProof="0" dirty="0"/>
              <a:t>Otherwise: 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mechanisms to ensure effective, efficient and coherent application (duty of sincere cooperation?)</a:t>
            </a:r>
            <a:endParaRPr lang="en-GB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D7A398-0052-DA63-49D8-FADCA1481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3215EF-187F-963F-FBAA-97B2164CC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46B7D4-DF95-A434-CBEF-8044FF05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34797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409D-BD56-D978-74F8-180D4059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0" y="1906589"/>
            <a:ext cx="8113161" cy="3826667"/>
          </a:xfrm>
        </p:spPr>
        <p:txBody>
          <a:bodyPr/>
          <a:lstStyle/>
          <a:p>
            <a:pPr algn="ctr"/>
            <a:br>
              <a:rPr lang="en-GB" sz="4400" noProof="0" dirty="0">
                <a:solidFill>
                  <a:schemeClr val="tx1"/>
                </a:solidFill>
              </a:rPr>
            </a:br>
            <a:r>
              <a:rPr lang="en-GB" sz="4400" noProof="0" dirty="0">
                <a:solidFill>
                  <a:schemeClr val="tx1"/>
                </a:solidFill>
              </a:rPr>
              <a:t>Thank you for your attention!</a:t>
            </a:r>
            <a:br>
              <a:rPr lang="en-GB" sz="4400" noProof="0" dirty="0">
                <a:solidFill>
                  <a:schemeClr val="tx1"/>
                </a:solidFill>
              </a:rPr>
            </a:br>
            <a:br>
              <a:rPr lang="en-GB" sz="4400" noProof="0" dirty="0">
                <a:solidFill>
                  <a:schemeClr val="tx1"/>
                </a:solidFill>
              </a:rPr>
            </a:br>
            <a:endParaRPr lang="en-GB" sz="4400" noProof="0" dirty="0">
              <a:solidFill>
                <a:schemeClr val="tx1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074B0D-DE8A-C9D0-0B4B-F51B561F9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911" y="5445224"/>
            <a:ext cx="6016111" cy="141277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452D4-9646-B956-9E32-CA4FD453A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FFC8B-E3A8-1DC7-56DC-D4F6BE33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European Symposium MR2.0: Institutional Arrangements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292AD-8448-FBFE-1E5B-99921078F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CA5A0-4B1D-4A14-8811-788AE825D559}" type="slidenum">
              <a:rPr lang="en-GB" noProof="0" smtClean="0"/>
              <a:t>11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774397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7763.0"/>
  <p:tag name="AS_RELEASE_DATE" val="2018.04.09"/>
  <p:tag name="AS_TITLE" val="Aspose.Slides for .NET 4.0 Client Profile"/>
  <p:tag name="AS_VERSION" val="18.4"/>
  <p:tag name="EDBSDOCUMENTINFO" val="&lt;?xml version=&quot;1.0&quot; encoding=&quot;utf-16&quot;?&gt;&#10;&lt;documentinfo version=&quot;1.0&quot; projectname=&quot;rechtspraak&quot; projectid=&quot;218afa3b-96b0-45ee-9f14-bd03b9fe23aa&quot; pagemasterid=&quot;00000000-0000-0000-0000-000000000000&quot; documentid=&quot;5b3b32b0cbc44f7abb40ab7626592581&quot; profileid=&quot;00000000-0000-0000-0000-000000000000&quot; culture=&quot;nl-NL&quot;&gt;&#10;  &lt;content&gt;&#10;    &lt;document sourcepath=&quot;\Presentation_16x9&quot; sourceid=&quot;972e7057-c48c-439a-97c8-4ece8caa68ef&quot;&gt;&#10;      &lt;variables&gt;&#10;        &lt;Title&gt;MR2.0&#10;Country report The Netherlands: an update&lt;/Title&gt;&#10;        &lt;Subtitle /&gt;&#10;        &lt;Date&gt;14-3-2024 00:00:00&lt;/Date&gt;&#10;        &lt;Footer&gt;Country report Netherlands: update&lt;/Footer&gt;&#10;        &lt;Template&gt;Plato&lt;/Template&gt;&#10;        &lt;AddSlideNumber&gt;True&lt;/AddSlideNumber&gt;&#10;        &lt;InsertDate&gt;True&lt;/InsertDate&gt;&#10;        &lt;Speaker /&gt;&#10;        &lt;SenderData&gt;&#10;          &lt;EmployeeId&gt;252b09a7-152b-49de-882c-a855db6b94f5&lt;/EmployeeId&gt;&#10;          &lt;OrganisationId&gt;ad26fd77-3272-49bb-a145-28c2113f31be&lt;/OrganisationId&gt;&#10;          &lt;LogoId&gt;40&lt;/LogoId&gt;&#10;        &lt;/SenderData&gt;&#10;        &lt;Settings /&gt;&#10;        &lt;Options&gt;&#10;          &lt;IsModify&gt;False&lt;/IsModify&gt;&#10;          &lt;SaveSettings&gt;True&lt;/SaveSettings&gt;&#10;        &lt;/Options&gt;&#10;        &lt;Legacy /&gt;&#10;      &lt;/variables&gt;&#10;    &lt;/document&gt;&#10;  &lt;/content&gt;&#10;&lt;/documentinfo&gt;"/>
  <p:tag name="EDBSPATH" val="\Presentation_16x9"/>
  <p:tag name="PVTEMPLATE" val="Plato"/>
</p:tagLst>
</file>

<file path=ppt/theme/theme1.xml><?xml version="1.0" encoding="utf-8"?>
<a:theme xmlns:a="http://schemas.openxmlformats.org/drawingml/2006/main" name="Plato">
  <a:themeElements>
    <a:clrScheme name="Standaardontwerp 1">
      <a:dk1>
        <a:srgbClr val="000000"/>
      </a:dk1>
      <a:lt1>
        <a:srgbClr val="FFFFFF"/>
      </a:lt1>
      <a:dk2>
        <a:srgbClr val="A50061"/>
      </a:dk2>
      <a:lt2>
        <a:srgbClr val="7F7F7F"/>
      </a:lt2>
      <a:accent1>
        <a:srgbClr val="680F48"/>
      </a:accent1>
      <a:accent2>
        <a:srgbClr val="CCCCCC"/>
      </a:accent2>
      <a:accent3>
        <a:srgbClr val="FFFFFF"/>
      </a:accent3>
      <a:accent4>
        <a:srgbClr val="000000"/>
      </a:accent4>
      <a:accent5>
        <a:srgbClr val="B9AAB1"/>
      </a:accent5>
      <a:accent6>
        <a:srgbClr val="B9B9B9"/>
      </a:accent6>
      <a:hlink>
        <a:srgbClr val="9C6186"/>
      </a:hlink>
      <a:folHlink>
        <a:srgbClr val="B4CAD2"/>
      </a:folHlink>
    </a:clrScheme>
    <a:fontScheme name="Standaardontwerp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A50061"/>
        </a:dk2>
        <a:lt2>
          <a:srgbClr val="7F7F7F"/>
        </a:lt2>
        <a:accent1>
          <a:srgbClr val="680F48"/>
        </a:accent1>
        <a:accent2>
          <a:srgbClr val="CCCCCC"/>
        </a:accent2>
        <a:accent3>
          <a:srgbClr val="FFFFFF"/>
        </a:accent3>
        <a:accent4>
          <a:srgbClr val="000000"/>
        </a:accent4>
        <a:accent5>
          <a:srgbClr val="B9AAB1"/>
        </a:accent5>
        <a:accent6>
          <a:srgbClr val="B9B9B9"/>
        </a:accent6>
        <a:hlink>
          <a:srgbClr val="9C6186"/>
        </a:hlink>
        <a:folHlink>
          <a:srgbClr val="B4CAD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lato_16x9.potx" id="{C8FE1764-183E-4CA2-A66A-BB468CF72C3E}" vid="{5C6DF9E6-A172-4C36-83D2-81A6547404C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9fab5816455a5db7a12cbab11fe8499f92086b93</Template>
  <TotalTime>7420</TotalTime>
  <Words>713</Words>
  <Application>Microsoft Office PowerPoint</Application>
  <PresentationFormat>Breedbeeld</PresentationFormat>
  <Paragraphs>104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Plato</vt:lpstr>
      <vt:lpstr>MR2.0
Institutional Arrangements: Coherence, Effectiveness and Efficiency  </vt:lpstr>
      <vt:lpstr>Overarching Analysis: Thematic Approach</vt:lpstr>
      <vt:lpstr>Institutional arrangements?</vt:lpstr>
      <vt:lpstr>Institutional arrangements: competent issuing authorities </vt:lpstr>
      <vt:lpstr>Institutional arrangements: competence to refer questions</vt:lpstr>
      <vt:lpstr>Institutional arrangements: effective remedy before a court</vt:lpstr>
      <vt:lpstr>Institutional arrangements: arrangements in DE as example</vt:lpstr>
      <vt:lpstr>Institutional arrangements: choice between instruments</vt:lpstr>
      <vt:lpstr>Institutional arrangements: choice between instruments</vt:lpstr>
      <vt:lpstr>Institutional arrangements: final remarks</vt:lpstr>
      <vt:lpstr> Thank you for your attention!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MR2.0
Country report The Netherlands: an update</dc:title>
  <dc:creator>Glerum, V.H (Rechtbank Amsterdam)</dc:creator>
  <cp:lastModifiedBy>Glerum, V.H (Rechtbank Amsterdam)</cp:lastModifiedBy>
  <cp:revision>47</cp:revision>
  <cp:lastPrinted>2025-06-20T06:18:58Z</cp:lastPrinted>
  <dcterms:created xsi:type="dcterms:W3CDTF">2024-03-10T17:41:54Z</dcterms:created>
  <dcterms:modified xsi:type="dcterms:W3CDTF">2025-06-23T06:29:56Z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e0e3f2-e1d2-4d64-96ed-2c56cf223811_Enabled">
    <vt:lpwstr>true</vt:lpwstr>
  </property>
  <property fmtid="{D5CDD505-2E9C-101B-9397-08002B2CF9AE}" pid="3" name="MSIP_Label_b1e0e3f2-e1d2-4d64-96ed-2c56cf223811_SetDate">
    <vt:lpwstr>2025-06-01T13:29:23Z</vt:lpwstr>
  </property>
  <property fmtid="{D5CDD505-2E9C-101B-9397-08002B2CF9AE}" pid="4" name="MSIP_Label_b1e0e3f2-e1d2-4d64-96ed-2c56cf223811_Method">
    <vt:lpwstr>Privileged</vt:lpwstr>
  </property>
  <property fmtid="{D5CDD505-2E9C-101B-9397-08002B2CF9AE}" pid="5" name="MSIP_Label_b1e0e3f2-e1d2-4d64-96ed-2c56cf223811_Name">
    <vt:lpwstr>Test label</vt:lpwstr>
  </property>
  <property fmtid="{D5CDD505-2E9C-101B-9397-08002B2CF9AE}" pid="6" name="MSIP_Label_b1e0e3f2-e1d2-4d64-96ed-2c56cf223811_SiteId">
    <vt:lpwstr>4a7f237b-3fd4-4839-8175-58ce30110251</vt:lpwstr>
  </property>
  <property fmtid="{D5CDD505-2E9C-101B-9397-08002B2CF9AE}" pid="7" name="MSIP_Label_b1e0e3f2-e1d2-4d64-96ed-2c56cf223811_ActionId">
    <vt:lpwstr>95d793c7-e725-49b3-98e1-c6dc39fe96c5</vt:lpwstr>
  </property>
  <property fmtid="{D5CDD505-2E9C-101B-9397-08002B2CF9AE}" pid="8" name="MSIP_Label_b1e0e3f2-e1d2-4d64-96ed-2c56cf223811_ContentBits">
    <vt:lpwstr>0</vt:lpwstr>
  </property>
  <property fmtid="{D5CDD505-2E9C-101B-9397-08002B2CF9AE}" pid="9" name="MSIP_Label_b1e0e3f2-e1d2-4d64-96ed-2c56cf223811_Tag">
    <vt:lpwstr>10, 0, 1, 1</vt:lpwstr>
  </property>
</Properties>
</file>